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8" r:id="rId5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7728F-5877-447A-A590-5EE8452616A3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3A043-5430-43C7-950B-99584718B09D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02435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E5484-54F4-4418-B7FA-60AE6FC98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7BBC0D-9BAA-498A-9224-97CE7AFBD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C07199-6131-4351-92CA-45AD148E3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87F187-E3C9-44C5-8857-DFFA6D9E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842E52-E2A7-4AFF-BBE3-09F2EAFE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59471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240FE-77DA-4219-B1E7-9DD8A4017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5EE8302-D655-4833-B40F-BFC18B1B9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AA28DB-F3DF-437F-BD99-4A948F91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886A59-22A6-460E-909F-14DEBB1F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CDF57-4DC1-4610-A342-6EE6624D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02403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86A62-8537-4F31-A0FE-A582410A7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88D7DB-343F-4171-8BDA-17F9D7F7F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7A1764-F423-49A9-9743-43CC25540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8A866F-68BA-45F9-AC40-0D89ADDA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E0A23B-8E9C-4255-9FC8-72BF46C2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3079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86582-DAC9-4BDE-B9E9-0CAC66CE9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C8BB95-A144-4A38-A1B7-BB5C639D1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B45610-39B6-4292-83F7-4694CCAC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8017BB-5646-4DF0-ADF4-F0041E897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A24A72-4C8A-433B-AC4E-5AFF6B19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6554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47F55-3404-41B9-984B-1A82E39A1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4D50DB-73E8-4687-A4AA-B4854720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9407D9-4E71-4780-8913-4F622EE64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E9CE33-8442-4A0D-83E0-7E1DDB697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CABB62-0D8C-4784-860B-B018044D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3645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1F7BD-F9CE-4CE4-B8C0-9C2CD86AF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7419FC-5BF1-4EA7-9CF9-5031FDFCE3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1984B9-52FB-4DDC-9628-2E91C8559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35D8EF-7238-4439-9491-E470AFB2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60E8E5-DFE8-4AFE-8E41-594E05CF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C020F9-B456-481B-A798-81A6FCEF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0422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713C8F-485B-40B1-A7F8-F3F22470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D5752A-E4FB-4A27-A886-615588CEA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BD1B54-032F-4682-B108-F02EF4A60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C96EA4-C74D-4B1E-926F-EED5A9410B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EBC27A-80D3-45A7-9A05-86BCF6B625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7A817B0-8D3D-41AD-B4FA-3EC5AB74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4B4C7D5-F458-4C7D-A6B1-CFD6AE287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100700C-C0C6-418C-82A3-ACCC30238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08444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026A8E-8167-49A8-9BC7-24D8A596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6D43009-0CC0-4052-9FDC-B21A2C818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545835-86B6-4C77-9A96-429A0AB95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4D6195-23C4-492E-A956-5CA9E41A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12091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F3A2998-D719-4888-8001-28468D371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2396720-8D3A-4B02-96C7-2D7DE75B1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8E7859-67C9-4439-98F9-883615B1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0715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A7D4B-AD35-4FF9-B8BC-B4811A74B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7FBFB6-32AE-4B15-9542-4E0EEEDB7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3FC283-12ED-4554-981A-76E53E2E9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46FCEC-0BC6-4470-A437-0FD21D7CC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DF2E68-FD74-488A-AC9D-B0EE8C4F1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C15B9F-5AB5-4840-A361-001A1316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0099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4CC84-A85A-4B9C-866A-EC06FDEB2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FB405A-E1AA-4C78-B499-D32C001446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87E082-94DA-40B2-B9A4-7187EDEE0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04AC67-D228-468B-A581-7269538A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17328E-5B03-40A2-8FBF-77543664B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D05B49-65B2-4EA9-8E0D-C8E1A3FEE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1188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930BD7-EEB0-4835-985F-13939391C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C31C7D-1C69-4CEB-86F9-2D6D26914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1C0D39-EA8F-4D8B-8196-1978E2E3BA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FD2F1-60E1-4187-8179-BCAEC18DC71F}" type="datetimeFigureOut">
              <a:rPr lang="es-DO" smtClean="0"/>
              <a:t>2/12/2024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03ACFB-DF54-4CAD-AD9C-1B7E1FC8D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AEF0E-09FE-4F5A-AD4F-65AE0A7C6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DF5C0-3F68-42C3-9A9B-684BEEDA811B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4555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"/>
          <p:cNvSpPr/>
          <p:nvPr/>
        </p:nvSpPr>
        <p:spPr>
          <a:xfrm>
            <a:off x="-1" y="-4503"/>
            <a:ext cx="12192000" cy="6891688"/>
          </a:xfrm>
          <a:prstGeom prst="rect">
            <a:avLst/>
          </a:prstGeom>
          <a:solidFill>
            <a:srgbClr val="FFFFFF">
              <a:alpha val="7802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r>
              <a:rPr lang="es-ES" dirty="0"/>
              <a:t> </a:t>
            </a:r>
            <a:endParaRPr dirty="0"/>
          </a:p>
        </p:txBody>
      </p:sp>
      <p:sp>
        <p:nvSpPr>
          <p:cNvPr id="96" name="Rectángulo 17"/>
          <p:cNvSpPr/>
          <p:nvPr/>
        </p:nvSpPr>
        <p:spPr>
          <a:xfrm>
            <a:off x="0" y="2"/>
            <a:ext cx="5788058" cy="1529001"/>
          </a:xfrm>
          <a:prstGeom prst="rect">
            <a:avLst/>
          </a:prstGeom>
          <a:solidFill>
            <a:srgbClr val="EF334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97" name="Rectángulo 18"/>
          <p:cNvSpPr/>
          <p:nvPr/>
        </p:nvSpPr>
        <p:spPr>
          <a:xfrm>
            <a:off x="4949071" y="-4503"/>
            <a:ext cx="7242929" cy="1362328"/>
          </a:xfrm>
          <a:prstGeom prst="rect">
            <a:avLst/>
          </a:prstGeom>
          <a:solidFill>
            <a:srgbClr val="0050D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8" name="Título 1"/>
          <p:cNvSpPr txBox="1">
            <a:spLocks noGrp="1"/>
          </p:cNvSpPr>
          <p:nvPr>
            <p:ph type="ctrTitle"/>
          </p:nvPr>
        </p:nvSpPr>
        <p:spPr>
          <a:xfrm>
            <a:off x="4919826" y="235144"/>
            <a:ext cx="7242929" cy="784402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defTabSz="612648">
              <a:lnSpc>
                <a:spcPct val="100000"/>
              </a:lnSpc>
              <a:defRPr sz="2144">
                <a:solidFill>
                  <a:srgbClr val="FFFFFF"/>
                </a:solidFill>
                <a:latin typeface="IvyMode-Bold"/>
                <a:ea typeface="IvyMode-Bold"/>
                <a:cs typeface="IvyMode-Bold"/>
                <a:sym typeface="IvyMode-Bold"/>
              </a:defRPr>
            </a:pPr>
            <a:r>
              <a:rPr lang="es-DO" sz="2000" dirty="0">
                <a:latin typeface="Montserrat Medium"/>
                <a:ea typeface="Montserrat Medium"/>
                <a:cs typeface="Montserrat Medium"/>
                <a:sym typeface="Montserrat Medium"/>
              </a:rPr>
              <a:t>Director(a) Regional de Mensuras Catastrales Adscrito</a:t>
            </a:r>
            <a:br>
              <a:rPr lang="es-DO" sz="2000" dirty="0">
                <a:latin typeface="Montserrat Medium"/>
                <a:ea typeface="Montserrat Medium"/>
                <a:cs typeface="Montserrat Medium"/>
                <a:sym typeface="Montserrat Medium"/>
              </a:rPr>
            </a:br>
            <a:r>
              <a:rPr sz="1400" dirty="0">
                <a:solidFill>
                  <a:srgbClr val="EBEBEB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(</a:t>
            </a:r>
            <a:r>
              <a:rPr lang="es-DO" sz="1400" dirty="0">
                <a:solidFill>
                  <a:srgbClr val="EBEBEB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Dirección Nacional de Mensuras Catastrales</a:t>
            </a:r>
            <a:r>
              <a:rPr sz="1400" dirty="0">
                <a:solidFill>
                  <a:srgbClr val="EBEBEB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)</a:t>
            </a:r>
            <a:br>
              <a:rPr sz="1400" dirty="0">
                <a:solidFill>
                  <a:srgbClr val="EBEBEB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</a:br>
            <a:r>
              <a:rPr lang="es-DO" sz="1400" dirty="0">
                <a:solidFill>
                  <a:srgbClr val="EBEBEB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Modalidad fija</a:t>
            </a:r>
            <a:endParaRPr sz="1100" dirty="0">
              <a:solidFill>
                <a:srgbClr val="EBEBEB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01" name="Subtítulo 2"/>
          <p:cNvSpPr txBox="1"/>
          <p:nvPr/>
        </p:nvSpPr>
        <p:spPr>
          <a:xfrm>
            <a:off x="652574" y="6319447"/>
            <a:ext cx="4027846" cy="4222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>
            <a:lvl1pPr defTabSz="365759">
              <a:lnSpc>
                <a:spcPct val="90000"/>
              </a:lnSpc>
              <a:spcBef>
                <a:spcPts val="400"/>
              </a:spcBef>
              <a:defRPr sz="7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t>Posición vacante en Puerto Plata.</a:t>
            </a:r>
            <a:endParaRPr sz="900"/>
          </a:p>
        </p:txBody>
      </p:sp>
      <p:sp>
        <p:nvSpPr>
          <p:cNvPr id="104" name="Título 1"/>
          <p:cNvSpPr txBox="1"/>
          <p:nvPr/>
        </p:nvSpPr>
        <p:spPr>
          <a:xfrm>
            <a:off x="70185" y="44655"/>
            <a:ext cx="4219028" cy="786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defRPr sz="4400">
                <a:solidFill>
                  <a:srgbClr val="FFFFFF"/>
                </a:solidFill>
                <a:latin typeface="IvyMode-Bold"/>
                <a:ea typeface="IvyMode-Bold"/>
                <a:cs typeface="IvyMode-Bold"/>
                <a:sym typeface="IvyMode-Bold"/>
              </a:defRPr>
            </a:lvl1pPr>
          </a:lstStyle>
          <a:p>
            <a:r>
              <a:rPr lang="es-DO" dirty="0"/>
              <a:t>Vacante</a:t>
            </a:r>
            <a:endParaRPr dirty="0"/>
          </a:p>
        </p:txBody>
      </p:sp>
      <p:sp>
        <p:nvSpPr>
          <p:cNvPr id="105" name="Rectángulo 31"/>
          <p:cNvSpPr txBox="1"/>
          <p:nvPr/>
        </p:nvSpPr>
        <p:spPr>
          <a:xfrm>
            <a:off x="70184" y="615711"/>
            <a:ext cx="4457428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defRPr sz="24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DO" b="1" dirty="0"/>
              <a:t>Concurso</a:t>
            </a:r>
            <a:r>
              <a:rPr b="1" dirty="0"/>
              <a:t> </a:t>
            </a:r>
            <a:r>
              <a:rPr lang="es-DO" b="1" dirty="0"/>
              <a:t>Interno - Externo</a:t>
            </a:r>
            <a:endParaRPr b="1" dirty="0"/>
          </a:p>
        </p:txBody>
      </p:sp>
      <p:sp>
        <p:nvSpPr>
          <p:cNvPr id="110" name="Rectángulo 40"/>
          <p:cNvSpPr/>
          <p:nvPr/>
        </p:nvSpPr>
        <p:spPr>
          <a:xfrm>
            <a:off x="1" y="5480366"/>
            <a:ext cx="6511082" cy="1406820"/>
          </a:xfrm>
          <a:prstGeom prst="rect">
            <a:avLst/>
          </a:prstGeom>
          <a:solidFill>
            <a:srgbClr val="0050D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1" name="Subtítulo 2"/>
          <p:cNvSpPr txBox="1"/>
          <p:nvPr/>
        </p:nvSpPr>
        <p:spPr>
          <a:xfrm>
            <a:off x="99430" y="5581412"/>
            <a:ext cx="6303577" cy="1274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 fontScale="85000" lnSpcReduction="20000"/>
          </a:bodyPr>
          <a:lstStyle/>
          <a:p>
            <a:pPr algn="just" defTabSz="513984">
              <a:lnSpc>
                <a:spcPct val="110000"/>
              </a:lnSpc>
              <a:spcBef>
                <a:spcPts val="500"/>
              </a:spcBef>
              <a:defRPr sz="1386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es-DO" sz="1200" dirty="0">
                <a:latin typeface="Montserrat Light"/>
                <a:ea typeface="Montserrat Light"/>
                <a:cs typeface="Montserrat Light"/>
                <a:sym typeface="Montserrat Light"/>
              </a:rPr>
              <a:t>Interesados(as) en concursar en este proceso de selección, enviar su hoja de vida, certificaciones de estudios y copia de cédula al correo</a:t>
            </a:r>
            <a:r>
              <a:rPr lang="es-DO" sz="1200" dirty="0"/>
              <a:t> </a:t>
            </a:r>
            <a:r>
              <a:rPr lang="es-DO" sz="1500" b="1" dirty="0"/>
              <a:t>vacantes@ri.gob.do</a:t>
            </a:r>
            <a:r>
              <a:rPr lang="es-DO" sz="1500" dirty="0"/>
              <a:t> </a:t>
            </a:r>
            <a:r>
              <a:rPr lang="es-DO" sz="1200" dirty="0">
                <a:latin typeface="Montserrat Light"/>
                <a:ea typeface="Montserrat Light"/>
                <a:cs typeface="Montserrat Light"/>
                <a:sym typeface="Montserrat Light"/>
              </a:rPr>
              <a:t>en formato PDF y colocando el nombre de la vacante en el asunto</a:t>
            </a:r>
            <a:r>
              <a:rPr lang="es-DO" sz="1200" dirty="0">
                <a:solidFill>
                  <a:srgbClr val="FFFFFF"/>
                </a:solidFill>
                <a:latin typeface="Montserrat Light"/>
                <a:sym typeface="Montserrat Light"/>
              </a:rPr>
              <a:t>, hasta el lunes 09 de diciembre 2024.</a:t>
            </a:r>
          </a:p>
          <a:p>
            <a:pPr algn="just" defTabSz="513984">
              <a:lnSpc>
                <a:spcPct val="110000"/>
              </a:lnSpc>
              <a:spcBef>
                <a:spcPts val="500"/>
              </a:spcBef>
              <a:defRPr sz="1386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DO" sz="1200" dirty="0"/>
              <a:t>La Gerencia de Gestión Humana será la responsable de contactar aquellos(a) candidatos(as) que cumplan con los requisitos mínimos para ser evaluados(as) en este proceso.</a:t>
            </a:r>
          </a:p>
          <a:p>
            <a:pPr algn="just" defTabSz="513984">
              <a:lnSpc>
                <a:spcPct val="110000"/>
              </a:lnSpc>
              <a:spcBef>
                <a:spcPts val="500"/>
              </a:spcBef>
              <a:defRPr sz="1386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FFFFFF"/>
                </a:solidFill>
                <a:latin typeface="Montserrat Light"/>
              </a:rPr>
              <a:t>Este concurso consta de varias etapas, las cuales deben ser superadas por los candidatos para poder pasar al siguiente nivel del proceso.</a:t>
            </a:r>
          </a:p>
          <a:p>
            <a:pPr algn="just" defTabSz="513984">
              <a:lnSpc>
                <a:spcPct val="110000"/>
              </a:lnSpc>
              <a:spcBef>
                <a:spcPts val="500"/>
              </a:spcBef>
              <a:defRPr sz="1386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endParaRPr lang="es-DO" sz="1200" dirty="0"/>
          </a:p>
        </p:txBody>
      </p:sp>
      <p:sp>
        <p:nvSpPr>
          <p:cNvPr id="23" name="Graduation Cap">
            <a:extLst>
              <a:ext uri="{FF2B5EF4-FFF2-40B4-BE49-F238E27FC236}">
                <a16:creationId xmlns:a16="http://schemas.microsoft.com/office/drawing/2014/main" id="{CFC9BE4D-7758-470E-899C-A45D9C7DDD72}"/>
              </a:ext>
            </a:extLst>
          </p:cNvPr>
          <p:cNvSpPr/>
          <p:nvPr/>
        </p:nvSpPr>
        <p:spPr>
          <a:xfrm>
            <a:off x="403701" y="1836129"/>
            <a:ext cx="632466" cy="4549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6520"/>
                </a:lnTo>
                <a:lnTo>
                  <a:pt x="10800" y="13043"/>
                </a:lnTo>
                <a:lnTo>
                  <a:pt x="18745" y="8243"/>
                </a:lnTo>
                <a:lnTo>
                  <a:pt x="18745" y="10509"/>
                </a:lnTo>
                <a:cubicBezTo>
                  <a:pt x="18606" y="10673"/>
                  <a:pt x="18515" y="10958"/>
                  <a:pt x="18515" y="11282"/>
                </a:cubicBezTo>
                <a:cubicBezTo>
                  <a:pt x="18515" y="11519"/>
                  <a:pt x="18563" y="11733"/>
                  <a:pt x="18644" y="11896"/>
                </a:cubicBezTo>
                <a:cubicBezTo>
                  <a:pt x="18499" y="12008"/>
                  <a:pt x="18399" y="12270"/>
                  <a:pt x="18399" y="12574"/>
                </a:cubicBezTo>
                <a:lnTo>
                  <a:pt x="18399" y="21301"/>
                </a:lnTo>
                <a:cubicBezTo>
                  <a:pt x="18553" y="21484"/>
                  <a:pt x="18772" y="21600"/>
                  <a:pt x="19018" y="21600"/>
                </a:cubicBezTo>
                <a:cubicBezTo>
                  <a:pt x="19264" y="21600"/>
                  <a:pt x="19483" y="21484"/>
                  <a:pt x="19637" y="21301"/>
                </a:cubicBezTo>
                <a:lnTo>
                  <a:pt x="19637" y="12556"/>
                </a:lnTo>
                <a:cubicBezTo>
                  <a:pt x="19637" y="12255"/>
                  <a:pt x="19538" y="11998"/>
                  <a:pt x="19396" y="11887"/>
                </a:cubicBezTo>
                <a:cubicBezTo>
                  <a:pt x="19474" y="11725"/>
                  <a:pt x="19523" y="11515"/>
                  <a:pt x="19523" y="11282"/>
                </a:cubicBezTo>
                <a:cubicBezTo>
                  <a:pt x="19523" y="10958"/>
                  <a:pt x="19430" y="10673"/>
                  <a:pt x="19292" y="10509"/>
                </a:cubicBezTo>
                <a:lnTo>
                  <a:pt x="19292" y="7913"/>
                </a:lnTo>
                <a:lnTo>
                  <a:pt x="21600" y="6520"/>
                </a:lnTo>
                <a:lnTo>
                  <a:pt x="10800" y="0"/>
                </a:lnTo>
                <a:close/>
                <a:moveTo>
                  <a:pt x="10819" y="5598"/>
                </a:moveTo>
                <a:cubicBezTo>
                  <a:pt x="11223" y="5598"/>
                  <a:pt x="11551" y="5819"/>
                  <a:pt x="11551" y="6091"/>
                </a:cubicBezTo>
                <a:cubicBezTo>
                  <a:pt x="11551" y="6364"/>
                  <a:pt x="11223" y="6584"/>
                  <a:pt x="10819" y="6584"/>
                </a:cubicBezTo>
                <a:cubicBezTo>
                  <a:pt x="10414" y="6584"/>
                  <a:pt x="10084" y="6364"/>
                  <a:pt x="10084" y="6091"/>
                </a:cubicBezTo>
                <a:cubicBezTo>
                  <a:pt x="10084" y="5819"/>
                  <a:pt x="10414" y="5598"/>
                  <a:pt x="10819" y="5598"/>
                </a:cubicBezTo>
                <a:close/>
                <a:moveTo>
                  <a:pt x="16068" y="10691"/>
                </a:moveTo>
                <a:lnTo>
                  <a:pt x="10800" y="13872"/>
                </a:lnTo>
                <a:lnTo>
                  <a:pt x="5535" y="10694"/>
                </a:lnTo>
                <a:cubicBezTo>
                  <a:pt x="4861" y="12240"/>
                  <a:pt x="4431" y="14116"/>
                  <a:pt x="4188" y="16122"/>
                </a:cubicBezTo>
                <a:cubicBezTo>
                  <a:pt x="6908" y="16652"/>
                  <a:pt x="9240" y="18095"/>
                  <a:pt x="10748" y="20074"/>
                </a:cubicBezTo>
                <a:cubicBezTo>
                  <a:pt x="12275" y="18069"/>
                  <a:pt x="14648" y="16613"/>
                  <a:pt x="17413" y="16101"/>
                </a:cubicBezTo>
                <a:cubicBezTo>
                  <a:pt x="17170" y="14102"/>
                  <a:pt x="16740" y="12232"/>
                  <a:pt x="16068" y="10691"/>
                </a:cubicBezTo>
                <a:close/>
              </a:path>
            </a:pathLst>
          </a:custGeom>
          <a:solidFill>
            <a:srgbClr val="A9A9A9"/>
          </a:solidFill>
          <a:ln w="12700">
            <a:solidFill>
              <a:srgbClr val="1F4ED5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61F45BF-72A9-4D3E-9FA8-988E2693C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58" y="3241845"/>
            <a:ext cx="586509" cy="45495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CF46EF8-E7F7-480D-A2F3-5D7A14FA2C11}"/>
              </a:ext>
            </a:extLst>
          </p:cNvPr>
          <p:cNvSpPr txBox="1"/>
          <p:nvPr/>
        </p:nvSpPr>
        <p:spPr>
          <a:xfrm>
            <a:off x="3870664" y="3448125"/>
            <a:ext cx="932155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DO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372F1AF-41CC-445E-B6C4-6785E784D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855" y="3280999"/>
            <a:ext cx="2174178" cy="36497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D7CF300-CBB4-4D9A-B033-1CFA227D7F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855" y="1892556"/>
            <a:ext cx="2996584" cy="35372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B12A67E-98CD-4B71-9F5A-94217A15846C}"/>
              </a:ext>
            </a:extLst>
          </p:cNvPr>
          <p:cNvSpPr txBox="1"/>
          <p:nvPr/>
        </p:nvSpPr>
        <p:spPr>
          <a:xfrm>
            <a:off x="6715076" y="1516657"/>
            <a:ext cx="2664002" cy="414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sz="1600">
                <a:solidFill>
                  <a:srgbClr val="1F4ED5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pPr>
            <a:r>
              <a:rPr lang="es-DO" sz="1400" dirty="0">
                <a:solidFill>
                  <a:srgbClr val="0050DD"/>
                </a:solidFill>
              </a:rPr>
              <a:t>Competencias requeridas: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A2E692B-1B06-404D-BF7B-406FBB0DCB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6041" y="1546755"/>
            <a:ext cx="440116" cy="435170"/>
          </a:xfrm>
          <a:prstGeom prst="rect">
            <a:avLst/>
          </a:prstGeom>
        </p:spPr>
      </p:pic>
      <p:sp>
        <p:nvSpPr>
          <p:cNvPr id="25" name="Subtítulo 2">
            <a:extLst>
              <a:ext uri="{FF2B5EF4-FFF2-40B4-BE49-F238E27FC236}">
                <a16:creationId xmlns:a16="http://schemas.microsoft.com/office/drawing/2014/main" id="{244F67BC-8FE6-41AA-822F-F5B699F34CA7}"/>
              </a:ext>
            </a:extLst>
          </p:cNvPr>
          <p:cNvSpPr txBox="1">
            <a:spLocks/>
          </p:cNvSpPr>
          <p:nvPr/>
        </p:nvSpPr>
        <p:spPr>
          <a:xfrm>
            <a:off x="1200928" y="2392078"/>
            <a:ext cx="4964706" cy="641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Autofit/>
          </a:bodyPr>
          <a:lstStyle>
            <a:lvl1pPr marL="0" marR="0" indent="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285750" indent="-285750" algn="just" fontAlgn="base">
              <a:lnSpc>
                <a:spcPct val="100000"/>
              </a:lnSpc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  <a:sym typeface="Montserrat Light"/>
              </a:rPr>
              <a:t>Profesional graduado(a) en el área de Agrimensura, matriculado por el Colegio Dominicano de Ingenieros, Arquitectos y Agrimensores (CODIA). </a:t>
            </a:r>
            <a:endParaRPr lang="es-ES" sz="1200" dirty="0">
              <a:solidFill>
                <a:srgbClr val="424242"/>
              </a:solidFill>
              <a:latin typeface="Montserrat Light"/>
            </a:endParaRPr>
          </a:p>
        </p:txBody>
      </p:sp>
      <p:sp>
        <p:nvSpPr>
          <p:cNvPr id="28" name="Subtítulo 2">
            <a:extLst>
              <a:ext uri="{FF2B5EF4-FFF2-40B4-BE49-F238E27FC236}">
                <a16:creationId xmlns:a16="http://schemas.microsoft.com/office/drawing/2014/main" id="{BCCD1C6C-583E-4ED8-8D39-DD35CEADFFEB}"/>
              </a:ext>
            </a:extLst>
          </p:cNvPr>
          <p:cNvSpPr txBox="1">
            <a:spLocks/>
          </p:cNvSpPr>
          <p:nvPr/>
        </p:nvSpPr>
        <p:spPr>
          <a:xfrm>
            <a:off x="1118547" y="3765490"/>
            <a:ext cx="5129467" cy="641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 fontAlgn="base">
              <a:lnSpc>
                <a:spcPct val="100000"/>
              </a:lnSpc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  <a:sym typeface="Montserrat Light"/>
              </a:rPr>
              <a:t>Mínimo cuatro (4) años en el ejercicio de su profesión y amplios conocimientos en cuanto a los procesos catastrales. </a:t>
            </a:r>
            <a:r>
              <a:rPr lang="es-ES" sz="1600" dirty="0">
                <a:sym typeface="Montserrat Light"/>
              </a:rPr>
              <a:t> </a:t>
            </a:r>
            <a:endParaRPr lang="es-ES" sz="1200" dirty="0">
              <a:solidFill>
                <a:srgbClr val="424242"/>
              </a:solidFill>
              <a:latin typeface="Montserrat Light"/>
              <a:sym typeface="Montserrat Light"/>
            </a:endParaRPr>
          </a:p>
        </p:txBody>
      </p:sp>
      <p:sp>
        <p:nvSpPr>
          <p:cNvPr id="24" name="Subtítulo 2">
            <a:extLst>
              <a:ext uri="{FF2B5EF4-FFF2-40B4-BE49-F238E27FC236}">
                <a16:creationId xmlns:a16="http://schemas.microsoft.com/office/drawing/2014/main" id="{B55BB3D1-18B9-42D2-95D2-EE65579CFA4F}"/>
              </a:ext>
            </a:extLst>
          </p:cNvPr>
          <p:cNvSpPr txBox="1"/>
          <p:nvPr/>
        </p:nvSpPr>
        <p:spPr>
          <a:xfrm>
            <a:off x="99430" y="1024066"/>
            <a:ext cx="4219028" cy="387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 fontScale="62500" lnSpcReduction="20000"/>
          </a:bodyPr>
          <a:lstStyle>
            <a:lvl1pPr defTabSz="245059">
              <a:lnSpc>
                <a:spcPct val="90000"/>
              </a:lnSpc>
              <a:spcBef>
                <a:spcPts val="200"/>
              </a:spcBef>
              <a:defRPr sz="1608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rPr lang="es-DO" sz="2400" b="1" dirty="0"/>
              <a:t>Posición en</a:t>
            </a:r>
            <a:r>
              <a:rPr sz="2400" b="1" dirty="0"/>
              <a:t> </a:t>
            </a:r>
            <a:r>
              <a:rPr lang="es-ES" sz="2400" b="1" dirty="0"/>
              <a:t>provincia Duarte - </a:t>
            </a:r>
            <a:r>
              <a:rPr lang="es-DO" sz="2400" b="1" dirty="0"/>
              <a:t>Noreste</a:t>
            </a:r>
            <a:endParaRPr sz="2400" b="1" dirty="0"/>
          </a:p>
        </p:txBody>
      </p:sp>
      <p:sp>
        <p:nvSpPr>
          <p:cNvPr id="26" name="Subtítulo 2">
            <a:extLst>
              <a:ext uri="{FF2B5EF4-FFF2-40B4-BE49-F238E27FC236}">
                <a16:creationId xmlns:a16="http://schemas.microsoft.com/office/drawing/2014/main" id="{B214A0BC-78E0-43B0-9004-F9FCB772A2BE}"/>
              </a:ext>
            </a:extLst>
          </p:cNvPr>
          <p:cNvSpPr txBox="1"/>
          <p:nvPr/>
        </p:nvSpPr>
        <p:spPr>
          <a:xfrm>
            <a:off x="6511082" y="1933188"/>
            <a:ext cx="5335469" cy="3508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285750" indent="-285750" algn="just" fontAlgn="base">
              <a:spcBef>
                <a:spcPts val="1000"/>
              </a:spcBef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</a:rPr>
              <a:t>Conocimiento de equipos y tecnologías aplicadas para la ejecución de levantamientos catastrales y topográficos.  </a:t>
            </a:r>
          </a:p>
          <a:p>
            <a:pPr marL="285750" indent="-285750" algn="just" fontAlgn="base">
              <a:spcBef>
                <a:spcPts val="1000"/>
              </a:spcBef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</a:rPr>
              <a:t>Manejo de las herramientas de explotación de archivos del Registro Inmobiliario.  </a:t>
            </a:r>
          </a:p>
          <a:p>
            <a:pPr marL="285750" indent="-285750" algn="just" fontAlgn="base">
              <a:spcBef>
                <a:spcPts val="1000"/>
              </a:spcBef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</a:rPr>
              <a:t>Amplios conocimientos en la normativa inmobiliaria y el Reglamento General de Mensuras Catastrales.  </a:t>
            </a:r>
          </a:p>
          <a:p>
            <a:pPr marL="285750" indent="-285750" algn="just" fontAlgn="base">
              <a:spcBef>
                <a:spcPts val="1000"/>
              </a:spcBef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</a:rPr>
              <a:t>Manejo de Sistemas de Información Geográfica.  </a:t>
            </a:r>
          </a:p>
          <a:p>
            <a:pPr marL="285750" indent="-285750" algn="just" fontAlgn="base">
              <a:spcBef>
                <a:spcPts val="1000"/>
              </a:spcBef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</a:rPr>
              <a:t>Análisis de estudio de antecedentes y títulos.  </a:t>
            </a:r>
          </a:p>
          <a:p>
            <a:pPr marL="285750" indent="-285750" algn="just" fontAlgn="base">
              <a:spcBef>
                <a:spcPts val="1000"/>
              </a:spcBef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</a:rPr>
              <a:t>Manejo de las herramientas de explotación de archivos de la Jurisdicción Inmobiliaria (búsqueda en archivos de la JI Sircea, Sure, Epower).  </a:t>
            </a:r>
          </a:p>
          <a:p>
            <a:pPr marL="285750" indent="-285750" algn="just" fontAlgn="base">
              <a:spcBef>
                <a:spcPts val="1000"/>
              </a:spcBef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</a:rPr>
              <a:t>Conocimientos de Sistemas de Información Geográfica, Sistema de Navegación Globales por Satélites (por sus siglas en ingles GIS y GNSS respectivamente). </a:t>
            </a:r>
            <a:r>
              <a:rPr lang="es-ES" dirty="0"/>
              <a:t> </a:t>
            </a:r>
          </a:p>
        </p:txBody>
      </p:sp>
      <p:pic>
        <p:nvPicPr>
          <p:cNvPr id="27" name="Imagen 25" descr="Imagen 25">
            <a:extLst>
              <a:ext uri="{FF2B5EF4-FFF2-40B4-BE49-F238E27FC236}">
                <a16:creationId xmlns:a16="http://schemas.microsoft.com/office/drawing/2014/main" id="{FED570C6-0798-414A-985C-A63D27C3B7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0815" y="4482771"/>
            <a:ext cx="2273367" cy="727579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ABAE6065-DC15-41EF-BC2A-49B7123DED26}"/>
              </a:ext>
            </a:extLst>
          </p:cNvPr>
          <p:cNvSpPr txBox="1"/>
          <p:nvPr/>
        </p:nvSpPr>
        <p:spPr>
          <a:xfrm>
            <a:off x="6610512" y="5341343"/>
            <a:ext cx="2664002" cy="414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sz="1600">
                <a:solidFill>
                  <a:srgbClr val="1F4ED5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pPr>
            <a:r>
              <a:rPr lang="es-DO" sz="1400" dirty="0">
                <a:solidFill>
                  <a:srgbClr val="0050DD"/>
                </a:solidFill>
              </a:rPr>
              <a:t>Opcionales: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FF760D4-43F0-408C-BF6E-DF1EAE459466}"/>
              </a:ext>
            </a:extLst>
          </p:cNvPr>
          <p:cNvSpPr/>
          <p:nvPr/>
        </p:nvSpPr>
        <p:spPr>
          <a:xfrm>
            <a:off x="6566157" y="5837020"/>
            <a:ext cx="3905861" cy="65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spcBef>
                <a:spcPts val="1000"/>
              </a:spcBef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</a:rPr>
              <a:t>Análisis de datos y presentación de informe. </a:t>
            </a:r>
          </a:p>
          <a:p>
            <a:pPr marL="285750" indent="-285750" algn="just" fontAlgn="base">
              <a:spcBef>
                <a:spcPts val="1000"/>
              </a:spcBef>
              <a:buClr>
                <a:srgbClr val="1F4ED5"/>
              </a:buClr>
              <a:buSzPct val="100000"/>
              <a:buFont typeface="Arial"/>
              <a:buChar char="๏"/>
              <a:defRPr sz="1600">
                <a:solidFill>
                  <a:srgbClr val="424242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lang="es-ES" sz="1200" dirty="0">
                <a:solidFill>
                  <a:srgbClr val="424242"/>
                </a:solidFill>
                <a:latin typeface="Montserrat Light"/>
              </a:rPr>
              <a:t>Nivel intermedio de Office 365. </a:t>
            </a:r>
            <a:r>
              <a:rPr lang="es-ES" dirty="0">
                <a:solidFill>
                  <a:srgbClr val="000000"/>
                </a:solidFill>
                <a:latin typeface="Montserrat" panose="00000500000000000000" pitchFamily="50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06095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A3E411EE359447A4737D2180D31C0C" ma:contentTypeVersion="16" ma:contentTypeDescription="Create a new document." ma:contentTypeScope="" ma:versionID="90bef88ae84268a2e8734390fc6e473d">
  <xsd:schema xmlns:xsd="http://www.w3.org/2001/XMLSchema" xmlns:xs="http://www.w3.org/2001/XMLSchema" xmlns:p="http://schemas.microsoft.com/office/2006/metadata/properties" xmlns:ns3="1eb8c7c4-7212-48cd-b6f9-2ef108e34545" xmlns:ns4="756dab1b-d18f-41ce-876b-0ae7913877d9" targetNamespace="http://schemas.microsoft.com/office/2006/metadata/properties" ma:root="true" ma:fieldsID="9e5dbddc6d188666166a1d7e4f76d6c4" ns3:_="" ns4:_="">
    <xsd:import namespace="1eb8c7c4-7212-48cd-b6f9-2ef108e34545"/>
    <xsd:import namespace="756dab1b-d18f-41ce-876b-0ae7913877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b8c7c4-7212-48cd-b6f9-2ef108e345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dab1b-d18f-41ce-876b-0ae7913877d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eb8c7c4-7212-48cd-b6f9-2ef108e34545" xsi:nil="true"/>
  </documentManagement>
</p:properties>
</file>

<file path=customXml/itemProps1.xml><?xml version="1.0" encoding="utf-8"?>
<ds:datastoreItem xmlns:ds="http://schemas.openxmlformats.org/officeDocument/2006/customXml" ds:itemID="{73C6E84A-506F-4F6A-B06D-6E434425E4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b8c7c4-7212-48cd-b6f9-2ef108e34545"/>
    <ds:schemaRef ds:uri="756dab1b-d18f-41ce-876b-0ae7913877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920B28-49EE-4AE5-922D-18EA7300E6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597447-AA04-4415-BB56-C8FCD782F381}">
  <ds:schemaRefs>
    <ds:schemaRef ds:uri="http://schemas.microsoft.com/office/2006/metadata/properties"/>
    <ds:schemaRef ds:uri="756dab1b-d18f-41ce-876b-0ae7913877d9"/>
    <ds:schemaRef ds:uri="1eb8c7c4-7212-48cd-b6f9-2ef108e3454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4406</TotalTime>
  <Words>333</Words>
  <Application>Microsoft Office PowerPoint</Application>
  <PresentationFormat>Panorámica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IvyMode-Bold</vt:lpstr>
      <vt:lpstr>Montserrat</vt:lpstr>
      <vt:lpstr>Montserrat Light</vt:lpstr>
      <vt:lpstr>Montserrat Medium</vt:lpstr>
      <vt:lpstr>Tema de Office</vt:lpstr>
      <vt:lpstr>Director(a) Regional de Mensuras Catastrales Adscrito (Dirección Nacional de Mensuras Catastrales) Modalidad fija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Indhira E. Marte Adames</dc:creator>
  <cp:lastModifiedBy>Katherine Mejia Hernández</cp:lastModifiedBy>
  <cp:revision>44</cp:revision>
  <dcterms:created xsi:type="dcterms:W3CDTF">2022-05-16T15:12:39Z</dcterms:created>
  <dcterms:modified xsi:type="dcterms:W3CDTF">2024-12-02T19:08:37Z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0x01010072A3E411EE359447A4737D2180D31C0C</vt:lpwstr>
  </property>
</Properties>
</file>